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74" r:id="rId14"/>
    <p:sldId id="275" r:id="rId15"/>
    <p:sldId id="276" r:id="rId16"/>
    <p:sldId id="267" r:id="rId17"/>
    <p:sldId id="268" r:id="rId18"/>
    <p:sldId id="269" r:id="rId19"/>
    <p:sldId id="270" r:id="rId20"/>
    <p:sldId id="271" r:id="rId21"/>
    <p:sldId id="277" r:id="rId22"/>
    <p:sldId id="272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/>
    <p:restoredTop sz="94574"/>
  </p:normalViewPr>
  <p:slideViewPr>
    <p:cSldViewPr snapToGrid="0">
      <p:cViewPr varScale="1">
        <p:scale>
          <a:sx n="96" d="100"/>
          <a:sy n="96" d="100"/>
        </p:scale>
        <p:origin x="168" y="8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3387a47d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3387a47d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3387a47d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3387a47d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3387a4917_0_2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3387a4917_0_2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3387a47d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3387a47d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3387a4917_0_2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3387a4917_0_2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3387a4917_0_2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3387a4917_0_2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3387a4917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3387a4917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3387a47d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3387a47d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99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3387a4917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3387a4917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3387a4917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3387a4917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3387a491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3387a491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3387a4917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3387a4917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3387a4917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3387a4917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3387a4917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3387a4917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3387a4917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3387a4917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3387a4917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3387a4917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5" name="Google Shape;65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35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3" descr="Light blue lines on dark blue background digital graphic pattern" title="Graphic pattern"/>
          <p:cNvPicPr preferRelativeResize="0"/>
          <p:nvPr/>
        </p:nvPicPr>
        <p:blipFill rotWithShape="1">
          <a:blip r:embed="rId2">
            <a:alphaModFix/>
          </a:blip>
          <a:srcRect l="25251" r="25256"/>
          <a:stretch/>
        </p:blipFill>
        <p:spPr>
          <a:xfrm>
            <a:off x="0" y="0"/>
            <a:ext cx="452437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5009300" y="869775"/>
            <a:ext cx="3698400" cy="216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5009300" y="3120375"/>
            <a:ext cx="3698400" cy="65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2"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0" y="3692275"/>
            <a:ext cx="9144087" cy="1364606"/>
          </a:xfrm>
          <a:custGeom>
            <a:avLst/>
            <a:gdLst/>
            <a:ahLst/>
            <a:cxnLst/>
            <a:rect l="l" t="t" r="r" b="b"/>
            <a:pathLst>
              <a:path w="472807" h="72779" extrusionOk="0">
                <a:moveTo>
                  <a:pt x="0" y="72779"/>
                </a:moveTo>
                <a:lnTo>
                  <a:pt x="27992" y="46314"/>
                </a:lnTo>
                <a:lnTo>
                  <a:pt x="46313" y="57511"/>
                </a:lnTo>
                <a:lnTo>
                  <a:pt x="86520" y="0"/>
                </a:lnTo>
                <a:lnTo>
                  <a:pt x="153700" y="62600"/>
                </a:lnTo>
                <a:lnTo>
                  <a:pt x="172022" y="21885"/>
                </a:lnTo>
                <a:lnTo>
                  <a:pt x="202559" y="44278"/>
                </a:lnTo>
                <a:lnTo>
                  <a:pt x="233095" y="27483"/>
                </a:lnTo>
                <a:lnTo>
                  <a:pt x="265159" y="44278"/>
                </a:lnTo>
                <a:lnTo>
                  <a:pt x="304347" y="20358"/>
                </a:lnTo>
                <a:lnTo>
                  <a:pt x="358804" y="45805"/>
                </a:lnTo>
                <a:lnTo>
                  <a:pt x="387814" y="18322"/>
                </a:lnTo>
                <a:lnTo>
                  <a:pt x="430056" y="49877"/>
                </a:lnTo>
                <a:lnTo>
                  <a:pt x="472807" y="16286"/>
                </a:lnTo>
              </a:path>
            </a:pathLst>
          </a:cu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4"/>
          <p:cNvSpPr txBox="1">
            <a:spLocks noGrp="1"/>
          </p:cNvSpPr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6" name="Google Shape;4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slide" Target="slide16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slide" Target="slide11.xml"/><Relationship Id="rId5" Type="http://schemas.openxmlformats.org/officeDocument/2006/relationships/slide" Target="slide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2.png"/><Relationship Id="rId5" Type="http://schemas.openxmlformats.org/officeDocument/2006/relationships/slide" Target="slide11.xml"/><Relationship Id="rId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5009300" y="869775"/>
            <a:ext cx="3698400" cy="21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SAP Challenge</a:t>
            </a:r>
            <a:br>
              <a:rPr lang="en-GB" dirty="0"/>
            </a:br>
            <a:r>
              <a:rPr lang="en-GB" dirty="0"/>
              <a:t>21.11.2021</a:t>
            </a:r>
            <a:endParaRPr dirty="0"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5009300" y="3120375"/>
            <a:ext cx="3698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Caspar Kwong, Yung Yu Hsu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idea &amp; </a:t>
            </a:r>
            <a:r>
              <a:rPr lang="en-GB" dirty="0">
                <a:solidFill>
                  <a:schemeClr val="lt1"/>
                </a:solidFill>
              </a:rPr>
              <a:t>demonstration</a:t>
            </a:r>
            <a:r>
              <a:rPr lang="en-GB" dirty="0"/>
              <a:t> -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website for sales report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095579" y="610175"/>
            <a:ext cx="2469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Latest news</a:t>
            </a:r>
            <a:endParaRPr dirty="0"/>
          </a:p>
        </p:txBody>
      </p:sp>
      <p:pic>
        <p:nvPicPr>
          <p:cNvPr id="3" name="Cards" descr="Cards">
            <a:hlinkClick r:id="" action="ppaction://media"/>
            <a:extLst>
              <a:ext uri="{FF2B5EF4-FFF2-40B4-BE49-F238E27FC236}">
                <a16:creationId xmlns:a16="http://schemas.microsoft.com/office/drawing/2014/main" id="{45C448CC-54FC-224A-92AA-5BBF3F71A1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19.25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6841" y="1218877"/>
            <a:ext cx="3744555" cy="245224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515E0D-02EF-6A4B-A007-0AF0363982C0}"/>
              </a:ext>
            </a:extLst>
          </p:cNvPr>
          <p:cNvGrpSpPr/>
          <p:nvPr/>
        </p:nvGrpSpPr>
        <p:grpSpPr>
          <a:xfrm>
            <a:off x="2162232" y="2052000"/>
            <a:ext cx="4336293" cy="1039500"/>
            <a:chOff x="1228886" y="3710099"/>
            <a:chExt cx="4336293" cy="1039500"/>
          </a:xfrm>
        </p:grpSpPr>
        <p:sp>
          <p:nvSpPr>
            <p:cNvPr id="161" name="Google Shape;161;p25"/>
            <p:cNvSpPr/>
            <p:nvPr/>
          </p:nvSpPr>
          <p:spPr>
            <a:xfrm>
              <a:off x="1228886" y="3710099"/>
              <a:ext cx="4336293" cy="1039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Revenue &amp; Sales doubled that of average in August 2019 </a:t>
              </a:r>
            </a:p>
          </p:txBody>
        </p:sp>
        <p:sp>
          <p:nvSpPr>
            <p:cNvPr id="2" name="Action Button: Forwards or Next 1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BC529F94-8515-2E47-896D-2478F499AD80}"/>
                </a:ext>
              </a:extLst>
            </p:cNvPr>
            <p:cNvSpPr/>
            <p:nvPr/>
          </p:nvSpPr>
          <p:spPr>
            <a:xfrm>
              <a:off x="5123904" y="4380712"/>
              <a:ext cx="262523" cy="305226"/>
            </a:xfrm>
            <a:prstGeom prst="actionButtonForwardNex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5" name="Action Button: Video 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32AC520-40F3-244F-9553-3BD901C43293}"/>
              </a:ext>
            </a:extLst>
          </p:cNvPr>
          <p:cNvSpPr/>
          <p:nvPr/>
        </p:nvSpPr>
        <p:spPr>
          <a:xfrm>
            <a:off x="8681292" y="4638101"/>
            <a:ext cx="352539" cy="319489"/>
          </a:xfrm>
          <a:prstGeom prst="actionButtonMovi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6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73E225-D8AB-E443-94E2-77972ABF90F5}"/>
              </a:ext>
            </a:extLst>
          </p:cNvPr>
          <p:cNvSpPr/>
          <p:nvPr/>
        </p:nvSpPr>
        <p:spPr>
          <a:xfrm>
            <a:off x="1681655" y="157655"/>
            <a:ext cx="5885793" cy="482424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10B8F-3802-C44F-8AFF-0C908B72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760" y="632043"/>
            <a:ext cx="5458479" cy="607800"/>
          </a:xfrm>
        </p:spPr>
        <p:txBody>
          <a:bodyPr>
            <a:no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Let’s view the monthly revenue and sales trend</a:t>
            </a:r>
          </a:p>
        </p:txBody>
      </p:sp>
      <p:pic>
        <p:nvPicPr>
          <p:cNvPr id="5" name="trend" descr="trend">
            <a:hlinkClick r:id="" action="ppaction://media"/>
            <a:extLst>
              <a:ext uri="{FF2B5EF4-FFF2-40B4-BE49-F238E27FC236}">
                <a16:creationId xmlns:a16="http://schemas.microsoft.com/office/drawing/2014/main" id="{C881DE05-DF46-A84F-8D2D-6D497EA81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2760" y="1239843"/>
            <a:ext cx="5195014" cy="3525188"/>
          </a:xfrm>
          <a:prstGeom prst="rect">
            <a:avLst/>
          </a:prstGeom>
        </p:spPr>
      </p:pic>
      <p:sp>
        <p:nvSpPr>
          <p:cNvPr id="8" name="Action Button: Information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2A3CB93-D7A0-C244-B694-0EAE6098EB72}"/>
              </a:ext>
            </a:extLst>
          </p:cNvPr>
          <p:cNvSpPr/>
          <p:nvPr/>
        </p:nvSpPr>
        <p:spPr>
          <a:xfrm>
            <a:off x="7169829" y="4555669"/>
            <a:ext cx="325816" cy="344589"/>
          </a:xfrm>
          <a:prstGeom prst="actionButtonInformati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5323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1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8FB0A-1AB2-764E-BF99-4E15BE2F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00" y="833650"/>
            <a:ext cx="3142700" cy="607800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DE" dirty="0">
                <a:solidFill>
                  <a:schemeClr val="bg1"/>
                </a:solidFill>
              </a:rPr>
              <a:t>Is it an error  ? </a:t>
            </a:r>
          </a:p>
        </p:txBody>
      </p:sp>
      <p:sp>
        <p:nvSpPr>
          <p:cNvPr id="6" name="Action Button: Help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1CB73C6-CF9E-5A40-A1FB-2BFA22554C69}"/>
              </a:ext>
            </a:extLst>
          </p:cNvPr>
          <p:cNvSpPr/>
          <p:nvPr/>
        </p:nvSpPr>
        <p:spPr>
          <a:xfrm>
            <a:off x="2726871" y="963386"/>
            <a:ext cx="440872" cy="342900"/>
          </a:xfrm>
          <a:prstGeom prst="actionButtonHelp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AB3952-4489-404D-897E-8694DD9DDB1B}"/>
              </a:ext>
            </a:extLst>
          </p:cNvPr>
          <p:cNvGrpSpPr/>
          <p:nvPr/>
        </p:nvGrpSpPr>
        <p:grpSpPr>
          <a:xfrm>
            <a:off x="197399" y="1995700"/>
            <a:ext cx="8783315" cy="607800"/>
            <a:chOff x="197399" y="1995700"/>
            <a:chExt cx="8783315" cy="607800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0F509D49-A4E7-D24A-BD72-8FFD9AB34598}"/>
                </a:ext>
              </a:extLst>
            </p:cNvPr>
            <p:cNvSpPr txBox="1">
              <a:spLocks/>
            </p:cNvSpPr>
            <p:nvPr/>
          </p:nvSpPr>
          <p:spPr>
            <a:xfrm>
              <a:off x="197399" y="1995700"/>
              <a:ext cx="8783315" cy="60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rmAutofit fontScale="97500" lnSpcReduction="100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oboto"/>
                <a:buNone/>
                <a:defRPr sz="30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oboto"/>
                <a:buNone/>
                <a:defRPr sz="30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oboto"/>
                <a:buNone/>
                <a:defRPr sz="30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oboto"/>
                <a:buNone/>
                <a:defRPr sz="30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oboto"/>
                <a:buNone/>
                <a:defRPr sz="30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oboto"/>
                <a:buNone/>
                <a:defRPr sz="30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oboto"/>
                <a:buNone/>
                <a:defRPr sz="30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oboto"/>
                <a:buNone/>
                <a:defRPr sz="30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oboto"/>
                <a:buNone/>
                <a:defRPr sz="30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r>
                <a:rPr lang="en-DE" dirty="0">
                  <a:solidFill>
                    <a:schemeClr val="bg1"/>
                  </a:solidFill>
                </a:rPr>
                <a:t>Anything to do with the promotion or discount ? </a:t>
              </a:r>
            </a:p>
          </p:txBody>
        </p:sp>
        <p:sp>
          <p:nvSpPr>
            <p:cNvPr id="7" name="Action Button: Help 6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7BA3D9B0-42EE-1640-A260-92E3B854F993}"/>
                </a:ext>
              </a:extLst>
            </p:cNvPr>
            <p:cNvSpPr/>
            <p:nvPr/>
          </p:nvSpPr>
          <p:spPr>
            <a:xfrm>
              <a:off x="8311243" y="2122714"/>
              <a:ext cx="473528" cy="326572"/>
            </a:xfrm>
            <a:prstGeom prst="actionButtonHelp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5662EC6-82DF-F142-BD53-D0EF96EBCFE4}"/>
              </a:ext>
            </a:extLst>
          </p:cNvPr>
          <p:cNvSpPr txBox="1">
            <a:spLocks/>
          </p:cNvSpPr>
          <p:nvPr/>
        </p:nvSpPr>
        <p:spPr>
          <a:xfrm>
            <a:off x="180342" y="3125626"/>
            <a:ext cx="8783315" cy="60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DE" dirty="0">
                <a:solidFill>
                  <a:schemeClr val="bg1"/>
                </a:solidFill>
              </a:rPr>
              <a:t>Need more investigation!</a:t>
            </a:r>
          </a:p>
        </p:txBody>
      </p:sp>
      <p:sp>
        <p:nvSpPr>
          <p:cNvPr id="11" name="Action Button: Home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D1A6B36-F192-9B48-AAAE-6E24475DBFA8}"/>
              </a:ext>
            </a:extLst>
          </p:cNvPr>
          <p:cNvSpPr/>
          <p:nvPr/>
        </p:nvSpPr>
        <p:spPr>
          <a:xfrm>
            <a:off x="8474528" y="3285916"/>
            <a:ext cx="310243" cy="287220"/>
          </a:xfrm>
          <a:prstGeom prst="actionButtonHom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762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6393-D4A1-3F4E-936A-31985901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105" y="441909"/>
            <a:ext cx="6138086" cy="607800"/>
          </a:xfrm>
        </p:spPr>
        <p:txBody>
          <a:bodyPr>
            <a:normAutofit fontScale="90000"/>
          </a:bodyPr>
          <a:lstStyle/>
          <a:p>
            <a:r>
              <a:rPr lang="en-DE" dirty="0"/>
              <a:t>Top 5 stores in City 14 have the peak </a:t>
            </a:r>
          </a:p>
        </p:txBody>
      </p:sp>
      <p:pic>
        <p:nvPicPr>
          <p:cNvPr id="4" name="Screen Recording 2021-11-21 at 08.51.12">
            <a:hlinkClick r:id="" action="ppaction://media"/>
            <a:extLst>
              <a:ext uri="{FF2B5EF4-FFF2-40B4-BE49-F238E27FC236}">
                <a16:creationId xmlns:a16="http://schemas.microsoft.com/office/drawing/2014/main" id="{98B4BDF4-1BFB-4040-9A20-5119726003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7105" y="1108329"/>
            <a:ext cx="6436572" cy="3734562"/>
          </a:xfrm>
          <a:prstGeom prst="rect">
            <a:avLst/>
          </a:prstGeom>
        </p:spPr>
      </p:pic>
      <p:sp>
        <p:nvSpPr>
          <p:cNvPr id="7" name="Action Button: Return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9484CE1-EE32-A04D-9B57-92F3CBDFFBA6}"/>
              </a:ext>
            </a:extLst>
          </p:cNvPr>
          <p:cNvSpPr/>
          <p:nvPr/>
        </p:nvSpPr>
        <p:spPr>
          <a:xfrm>
            <a:off x="8098971" y="4555671"/>
            <a:ext cx="342900" cy="287220"/>
          </a:xfrm>
          <a:prstGeom prst="actionButtonRetur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Action Button: Home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EEF730A8-B58F-0E40-8933-AD8C3FD92746}"/>
              </a:ext>
            </a:extLst>
          </p:cNvPr>
          <p:cNvSpPr/>
          <p:nvPr/>
        </p:nvSpPr>
        <p:spPr>
          <a:xfrm>
            <a:off x="8605157" y="4555671"/>
            <a:ext cx="310243" cy="287220"/>
          </a:xfrm>
          <a:prstGeom prst="actionButtonHom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16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5767-D6B3-CC47-8EC4-D2FDE04D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No special promotion change </a:t>
            </a:r>
          </a:p>
        </p:txBody>
      </p:sp>
      <p:sp>
        <p:nvSpPr>
          <p:cNvPr id="4" name="Action Button: Return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49355CF-17F8-A74F-907C-905757BB4D78}"/>
              </a:ext>
            </a:extLst>
          </p:cNvPr>
          <p:cNvSpPr/>
          <p:nvPr/>
        </p:nvSpPr>
        <p:spPr>
          <a:xfrm>
            <a:off x="8098971" y="4555671"/>
            <a:ext cx="342900" cy="287220"/>
          </a:xfrm>
          <a:prstGeom prst="actionButtonRetur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Action Button: Home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3581C32-0180-FF4E-ADBA-8247439363DE}"/>
              </a:ext>
            </a:extLst>
          </p:cNvPr>
          <p:cNvSpPr/>
          <p:nvPr/>
        </p:nvSpPr>
        <p:spPr>
          <a:xfrm>
            <a:off x="8605157" y="4555671"/>
            <a:ext cx="310243" cy="287220"/>
          </a:xfrm>
          <a:prstGeom prst="actionButtonHom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Screen Recording 2021-11-21 at 11.36.09" descr="Screen Recording 2021-11-21 at 11.36.09">
            <a:hlinkClick r:id="" action="ppaction://media"/>
            <a:extLst>
              <a:ext uri="{FF2B5EF4-FFF2-40B4-BE49-F238E27FC236}">
                <a16:creationId xmlns:a16="http://schemas.microsoft.com/office/drawing/2014/main" id="{3B2E6B65-0127-B243-B748-F07F25B74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5328" y="1198745"/>
            <a:ext cx="6091237" cy="39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Map -&gt; Cities</a:t>
            </a:r>
            <a:endParaRPr dirty="0"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100451" y="1286681"/>
            <a:ext cx="4306283" cy="1715916"/>
            <a:chOff x="739375" y="1360575"/>
            <a:chExt cx="7158050" cy="2550790"/>
          </a:xfrm>
        </p:grpSpPr>
        <p:sp>
          <p:nvSpPr>
            <p:cNvPr id="169" name="Google Shape;169;p26"/>
            <p:cNvSpPr/>
            <p:nvPr/>
          </p:nvSpPr>
          <p:spPr>
            <a:xfrm>
              <a:off x="739375" y="1417224"/>
              <a:ext cx="7158050" cy="24150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 txBox="1"/>
            <p:nvPr/>
          </p:nvSpPr>
          <p:spPr>
            <a:xfrm>
              <a:off x="1130540" y="2219976"/>
              <a:ext cx="1098300" cy="594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City 1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26"/>
            <p:cNvSpPr txBox="1"/>
            <p:nvPr/>
          </p:nvSpPr>
          <p:spPr>
            <a:xfrm>
              <a:off x="3579110" y="2711466"/>
              <a:ext cx="1332900" cy="594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City 2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26"/>
            <p:cNvSpPr txBox="1"/>
            <p:nvPr/>
          </p:nvSpPr>
          <p:spPr>
            <a:xfrm>
              <a:off x="3760427" y="1360575"/>
              <a:ext cx="1285799" cy="594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City 3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26"/>
            <p:cNvSpPr txBox="1"/>
            <p:nvPr/>
          </p:nvSpPr>
          <p:spPr>
            <a:xfrm>
              <a:off x="6206754" y="2059764"/>
              <a:ext cx="1098300" cy="594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City 4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6"/>
            <p:cNvSpPr txBox="1"/>
            <p:nvPr/>
          </p:nvSpPr>
          <p:spPr>
            <a:xfrm>
              <a:off x="6799087" y="3161192"/>
              <a:ext cx="1098300" cy="59473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Roboto"/>
                  <a:ea typeface="Roboto"/>
                  <a:cs typeface="Roboto"/>
                  <a:sym typeface="Roboto"/>
                </a:rPr>
                <a:t>City 5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5" name="Google Shape;175;p26"/>
            <p:cNvGrpSpPr/>
            <p:nvPr/>
          </p:nvGrpSpPr>
          <p:grpSpPr>
            <a:xfrm>
              <a:off x="739375" y="1382326"/>
              <a:ext cx="7158050" cy="2529039"/>
              <a:chOff x="739375" y="1382326"/>
              <a:chExt cx="7158050" cy="2529039"/>
            </a:xfrm>
          </p:grpSpPr>
          <p:sp>
            <p:nvSpPr>
              <p:cNvPr id="176" name="Google Shape;176;p26"/>
              <p:cNvSpPr/>
              <p:nvPr/>
            </p:nvSpPr>
            <p:spPr>
              <a:xfrm>
                <a:off x="739375" y="1382326"/>
                <a:ext cx="1489445" cy="771569"/>
              </a:xfrm>
              <a:custGeom>
                <a:avLst/>
                <a:gdLst/>
                <a:ahLst/>
                <a:cxnLst/>
                <a:rect l="l" t="t" r="r" b="b"/>
                <a:pathLst>
                  <a:path w="57865" h="39746" extrusionOk="0">
                    <a:moveTo>
                      <a:pt x="0" y="39746"/>
                    </a:moveTo>
                    <a:cubicBezTo>
                      <a:pt x="5729" y="29243"/>
                      <a:pt x="14341" y="20414"/>
                      <a:pt x="23146" y="12314"/>
                    </a:cubicBezTo>
                    <a:cubicBezTo>
                      <a:pt x="30013" y="5997"/>
                      <a:pt x="39286" y="-1520"/>
                      <a:pt x="48435" y="312"/>
                    </a:cubicBezTo>
                    <a:cubicBezTo>
                      <a:pt x="52894" y="1205"/>
                      <a:pt x="54649" y="6955"/>
                      <a:pt x="57865" y="10171"/>
                    </a:cubicBezTo>
                  </a:path>
                </a:pathLst>
              </a:cu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7" name="Google Shape;177;p26"/>
              <p:cNvSpPr/>
              <p:nvPr/>
            </p:nvSpPr>
            <p:spPr>
              <a:xfrm>
                <a:off x="1907375" y="1575200"/>
                <a:ext cx="1671705" cy="2336165"/>
              </a:xfrm>
              <a:custGeom>
                <a:avLst/>
                <a:gdLst/>
                <a:ahLst/>
                <a:cxnLst/>
                <a:rect l="l" t="t" r="r" b="b"/>
                <a:pathLst>
                  <a:path w="64990" h="93869" extrusionOk="0">
                    <a:moveTo>
                      <a:pt x="11840" y="0"/>
                    </a:moveTo>
                    <a:cubicBezTo>
                      <a:pt x="18997" y="4772"/>
                      <a:pt x="22535" y="13806"/>
                      <a:pt x="25556" y="21860"/>
                    </a:cubicBezTo>
                    <a:cubicBezTo>
                      <a:pt x="26700" y="24911"/>
                      <a:pt x="31557" y="26317"/>
                      <a:pt x="31557" y="29575"/>
                    </a:cubicBezTo>
                    <a:cubicBezTo>
                      <a:pt x="31557" y="35204"/>
                      <a:pt x="27321" y="40025"/>
                      <a:pt x="24699" y="45006"/>
                    </a:cubicBezTo>
                    <a:cubicBezTo>
                      <a:pt x="20979" y="52074"/>
                      <a:pt x="15226" y="58415"/>
                      <a:pt x="8411" y="62580"/>
                    </a:cubicBezTo>
                    <a:cubicBezTo>
                      <a:pt x="5383" y="64431"/>
                      <a:pt x="-1321" y="66264"/>
                      <a:pt x="267" y="69438"/>
                    </a:cubicBezTo>
                    <a:cubicBezTo>
                      <a:pt x="2253" y="73408"/>
                      <a:pt x="9278" y="69768"/>
                      <a:pt x="13555" y="68580"/>
                    </a:cubicBezTo>
                    <a:cubicBezTo>
                      <a:pt x="23332" y="65864"/>
                      <a:pt x="33490" y="62180"/>
                      <a:pt x="43559" y="63437"/>
                    </a:cubicBezTo>
                    <a:cubicBezTo>
                      <a:pt x="45407" y="63668"/>
                      <a:pt x="47822" y="64630"/>
                      <a:pt x="48273" y="66437"/>
                    </a:cubicBezTo>
                    <a:cubicBezTo>
                      <a:pt x="49468" y="71223"/>
                      <a:pt x="43970" y="76391"/>
                      <a:pt x="45702" y="81010"/>
                    </a:cubicBezTo>
                    <a:cubicBezTo>
                      <a:pt x="48415" y="88245"/>
                      <a:pt x="58077" y="90417"/>
                      <a:pt x="64990" y="93869"/>
                    </a:cubicBezTo>
                  </a:path>
                </a:pathLst>
              </a:cu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8" name="Google Shape;178;p26"/>
              <p:cNvSpPr/>
              <p:nvPr/>
            </p:nvSpPr>
            <p:spPr>
              <a:xfrm>
                <a:off x="3536150" y="1393025"/>
                <a:ext cx="1595000" cy="726975"/>
              </a:xfrm>
              <a:custGeom>
                <a:avLst/>
                <a:gdLst/>
                <a:ahLst/>
                <a:cxnLst/>
                <a:rect l="l" t="t" r="r" b="b"/>
                <a:pathLst>
                  <a:path w="63800" h="29079" extrusionOk="0">
                    <a:moveTo>
                      <a:pt x="0" y="0"/>
                    </a:moveTo>
                    <a:cubicBezTo>
                      <a:pt x="4784" y="13152"/>
                      <a:pt x="18518" y="23824"/>
                      <a:pt x="32147" y="27004"/>
                    </a:cubicBezTo>
                    <a:cubicBezTo>
                      <a:pt x="35121" y="27698"/>
                      <a:pt x="38312" y="29852"/>
                      <a:pt x="41148" y="28718"/>
                    </a:cubicBezTo>
                    <a:cubicBezTo>
                      <a:pt x="48113" y="25934"/>
                      <a:pt x="50416" y="16875"/>
                      <a:pt x="55722" y="11573"/>
                    </a:cubicBezTo>
                    <a:cubicBezTo>
                      <a:pt x="58835" y="8462"/>
                      <a:pt x="65403" y="4795"/>
                      <a:pt x="63437" y="858"/>
                    </a:cubicBezTo>
                  </a:path>
                </a:pathLst>
              </a:cu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9" name="Google Shape;179;p26"/>
              <p:cNvSpPr/>
              <p:nvPr/>
            </p:nvSpPr>
            <p:spPr>
              <a:xfrm>
                <a:off x="5256492" y="1489475"/>
                <a:ext cx="429050" cy="2415000"/>
              </a:xfrm>
              <a:custGeom>
                <a:avLst/>
                <a:gdLst/>
                <a:ahLst/>
                <a:cxnLst/>
                <a:rect l="l" t="t" r="r" b="b"/>
                <a:pathLst>
                  <a:path w="17162" h="96600" extrusionOk="0">
                    <a:moveTo>
                      <a:pt x="12625" y="0"/>
                    </a:moveTo>
                    <a:cubicBezTo>
                      <a:pt x="14899" y="10228"/>
                      <a:pt x="19443" y="21533"/>
                      <a:pt x="15625" y="31290"/>
                    </a:cubicBezTo>
                    <a:cubicBezTo>
                      <a:pt x="12852" y="38377"/>
                      <a:pt x="6661" y="43721"/>
                      <a:pt x="1052" y="48863"/>
                    </a:cubicBezTo>
                    <a:cubicBezTo>
                      <a:pt x="401" y="49460"/>
                      <a:pt x="712" y="49699"/>
                      <a:pt x="624" y="50578"/>
                    </a:cubicBezTo>
                    <a:cubicBezTo>
                      <a:pt x="-356" y="60392"/>
                      <a:pt x="87" y="70390"/>
                      <a:pt x="1481" y="80153"/>
                    </a:cubicBezTo>
                    <a:cubicBezTo>
                      <a:pt x="2193" y="85136"/>
                      <a:pt x="402" y="90968"/>
                      <a:pt x="3195" y="95155"/>
                    </a:cubicBezTo>
                    <a:cubicBezTo>
                      <a:pt x="5100" y="98010"/>
                      <a:pt x="10050" y="95583"/>
                      <a:pt x="13482" y="95583"/>
                    </a:cubicBezTo>
                  </a:path>
                </a:pathLst>
              </a:cu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0" name="Google Shape;180;p26"/>
              <p:cNvSpPr/>
              <p:nvPr/>
            </p:nvSpPr>
            <p:spPr>
              <a:xfrm>
                <a:off x="6611550" y="2614625"/>
                <a:ext cx="1285875" cy="1243000"/>
              </a:xfrm>
              <a:custGeom>
                <a:avLst/>
                <a:gdLst/>
                <a:ahLst/>
                <a:cxnLst/>
                <a:rect l="l" t="t" r="r" b="b"/>
                <a:pathLst>
                  <a:path w="51435" h="49720" extrusionOk="0">
                    <a:moveTo>
                      <a:pt x="0" y="49720"/>
                    </a:moveTo>
                    <a:cubicBezTo>
                      <a:pt x="4268" y="34356"/>
                      <a:pt x="15263" y="20341"/>
                      <a:pt x="28289" y="11144"/>
                    </a:cubicBezTo>
                    <a:cubicBezTo>
                      <a:pt x="32372" y="8261"/>
                      <a:pt x="36298" y="4639"/>
                      <a:pt x="41148" y="3429"/>
                    </a:cubicBezTo>
                    <a:cubicBezTo>
                      <a:pt x="44655" y="2554"/>
                      <a:pt x="49817" y="3232"/>
                      <a:pt x="51435" y="0"/>
                    </a:cubicBezTo>
                  </a:path>
                </a:pathLst>
              </a:cu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pic>
        <p:nvPicPr>
          <p:cNvPr id="4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D1873CCA-0993-6948-BD25-A9E245D44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8379" y="1287301"/>
            <a:ext cx="4340183" cy="2518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City -&gt; Stores</a:t>
            </a:r>
            <a:endParaRPr/>
          </a:p>
        </p:txBody>
      </p:sp>
      <p:grpSp>
        <p:nvGrpSpPr>
          <p:cNvPr id="186" name="Google Shape;186;p27"/>
          <p:cNvGrpSpPr/>
          <p:nvPr/>
        </p:nvGrpSpPr>
        <p:grpSpPr>
          <a:xfrm>
            <a:off x="60150" y="1270225"/>
            <a:ext cx="1673700" cy="1129200"/>
            <a:chOff x="897425" y="1479525"/>
            <a:chExt cx="1673700" cy="1129200"/>
          </a:xfrm>
        </p:grpSpPr>
        <p:sp>
          <p:nvSpPr>
            <p:cNvPr id="187" name="Google Shape;187;p27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 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189" name="Google Shape;189;p27"/>
          <p:cNvGrpSpPr/>
          <p:nvPr/>
        </p:nvGrpSpPr>
        <p:grpSpPr>
          <a:xfrm>
            <a:off x="1783125" y="1619800"/>
            <a:ext cx="1673700" cy="1129200"/>
            <a:chOff x="897425" y="1479525"/>
            <a:chExt cx="1673700" cy="1129200"/>
          </a:xfrm>
        </p:grpSpPr>
        <p:sp>
          <p:nvSpPr>
            <p:cNvPr id="190" name="Google Shape;190;p27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192" name="Google Shape;192;p27"/>
          <p:cNvGrpSpPr/>
          <p:nvPr/>
        </p:nvGrpSpPr>
        <p:grpSpPr>
          <a:xfrm>
            <a:off x="3539975" y="1372000"/>
            <a:ext cx="1673700" cy="1129200"/>
            <a:chOff x="897425" y="1479525"/>
            <a:chExt cx="1673700" cy="1129200"/>
          </a:xfrm>
        </p:grpSpPr>
        <p:sp>
          <p:nvSpPr>
            <p:cNvPr id="193" name="Google Shape;193;p27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195" name="Google Shape;195;p27"/>
          <p:cNvGrpSpPr/>
          <p:nvPr/>
        </p:nvGrpSpPr>
        <p:grpSpPr>
          <a:xfrm>
            <a:off x="3808775" y="3916700"/>
            <a:ext cx="1673700" cy="1129200"/>
            <a:chOff x="897425" y="1479525"/>
            <a:chExt cx="1673700" cy="1129200"/>
          </a:xfrm>
        </p:grpSpPr>
        <p:sp>
          <p:nvSpPr>
            <p:cNvPr id="196" name="Google Shape;196;p27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198" name="Google Shape;198;p27"/>
          <p:cNvGrpSpPr/>
          <p:nvPr/>
        </p:nvGrpSpPr>
        <p:grpSpPr>
          <a:xfrm>
            <a:off x="2820875" y="2993150"/>
            <a:ext cx="1673700" cy="1129200"/>
            <a:chOff x="897425" y="1479525"/>
            <a:chExt cx="1673700" cy="1129200"/>
          </a:xfrm>
        </p:grpSpPr>
        <p:sp>
          <p:nvSpPr>
            <p:cNvPr id="199" name="Google Shape;199;p27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01" name="Google Shape;201;p27"/>
          <p:cNvGrpSpPr/>
          <p:nvPr/>
        </p:nvGrpSpPr>
        <p:grpSpPr>
          <a:xfrm>
            <a:off x="1046050" y="3812550"/>
            <a:ext cx="1673700" cy="1129200"/>
            <a:chOff x="897425" y="1479525"/>
            <a:chExt cx="1673700" cy="1129200"/>
          </a:xfrm>
        </p:grpSpPr>
        <p:sp>
          <p:nvSpPr>
            <p:cNvPr id="202" name="Google Shape;202;p27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04" name="Google Shape;204;p27"/>
          <p:cNvGrpSpPr/>
          <p:nvPr/>
        </p:nvGrpSpPr>
        <p:grpSpPr>
          <a:xfrm>
            <a:off x="-42975" y="2868450"/>
            <a:ext cx="1673700" cy="1129200"/>
            <a:chOff x="897425" y="1479525"/>
            <a:chExt cx="1673700" cy="1129200"/>
          </a:xfrm>
        </p:grpSpPr>
        <p:sp>
          <p:nvSpPr>
            <p:cNvPr id="205" name="Google Shape;205;p27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208" name="Google Shape;208;p27"/>
          <p:cNvSpPr/>
          <p:nvPr/>
        </p:nvSpPr>
        <p:spPr>
          <a:xfrm>
            <a:off x="2188575" y="1127850"/>
            <a:ext cx="1268400" cy="607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Properties </a:t>
            </a:r>
            <a:endParaRPr/>
          </a:p>
        </p:txBody>
      </p:sp>
      <p:sp>
        <p:nvSpPr>
          <p:cNvPr id="31" name="Google Shape;237;p28">
            <a:extLst>
              <a:ext uri="{FF2B5EF4-FFF2-40B4-BE49-F238E27FC236}">
                <a16:creationId xmlns:a16="http://schemas.microsoft.com/office/drawing/2014/main" id="{4198EB2B-474E-4049-959B-4F7D7252A8C1}"/>
              </a:ext>
            </a:extLst>
          </p:cNvPr>
          <p:cNvSpPr/>
          <p:nvPr/>
        </p:nvSpPr>
        <p:spPr>
          <a:xfrm>
            <a:off x="5482475" y="4447200"/>
            <a:ext cx="610200" cy="607800"/>
          </a:xfrm>
          <a:prstGeom prst="smileyFace">
            <a:avLst>
              <a:gd name="adj" fmla="val 4653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stores" descr="stores">
            <a:hlinkClick r:id="" action="ppaction://media"/>
            <a:extLst>
              <a:ext uri="{FF2B5EF4-FFF2-40B4-BE49-F238E27FC236}">
                <a16:creationId xmlns:a16="http://schemas.microsoft.com/office/drawing/2014/main" id="{75A4EA6F-D92D-084B-912E-B3CCF720B2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7825" y="1285915"/>
            <a:ext cx="4105712" cy="2382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Drag the smiley face -&gt; Visit the store </a:t>
            </a:r>
            <a:endParaRPr/>
          </a:p>
        </p:txBody>
      </p:sp>
      <p:grpSp>
        <p:nvGrpSpPr>
          <p:cNvPr id="215" name="Google Shape;215;p28"/>
          <p:cNvGrpSpPr/>
          <p:nvPr/>
        </p:nvGrpSpPr>
        <p:grpSpPr>
          <a:xfrm>
            <a:off x="159300" y="1115975"/>
            <a:ext cx="1673700" cy="1129200"/>
            <a:chOff x="897425" y="1479525"/>
            <a:chExt cx="1673700" cy="1129200"/>
          </a:xfrm>
        </p:grpSpPr>
        <p:sp>
          <p:nvSpPr>
            <p:cNvPr id="216" name="Google Shape;216;p28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 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18" name="Google Shape;218;p28"/>
          <p:cNvGrpSpPr/>
          <p:nvPr/>
        </p:nvGrpSpPr>
        <p:grpSpPr>
          <a:xfrm>
            <a:off x="1559125" y="1509625"/>
            <a:ext cx="1673700" cy="1129200"/>
            <a:chOff x="897425" y="1479525"/>
            <a:chExt cx="1673700" cy="1129200"/>
          </a:xfrm>
        </p:grpSpPr>
        <p:sp>
          <p:nvSpPr>
            <p:cNvPr id="219" name="Google Shape;219;p28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21" name="Google Shape;221;p28"/>
          <p:cNvGrpSpPr/>
          <p:nvPr/>
        </p:nvGrpSpPr>
        <p:grpSpPr>
          <a:xfrm>
            <a:off x="3013000" y="1079125"/>
            <a:ext cx="1673700" cy="1129200"/>
            <a:chOff x="897425" y="1479525"/>
            <a:chExt cx="1673700" cy="1129200"/>
          </a:xfrm>
        </p:grpSpPr>
        <p:sp>
          <p:nvSpPr>
            <p:cNvPr id="222" name="Google Shape;222;p28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24" name="Google Shape;224;p28"/>
          <p:cNvGrpSpPr/>
          <p:nvPr/>
        </p:nvGrpSpPr>
        <p:grpSpPr>
          <a:xfrm>
            <a:off x="3865225" y="2269650"/>
            <a:ext cx="1673700" cy="1129200"/>
            <a:chOff x="897425" y="1479525"/>
            <a:chExt cx="1673700" cy="1129200"/>
          </a:xfrm>
        </p:grpSpPr>
        <p:sp>
          <p:nvSpPr>
            <p:cNvPr id="225" name="Google Shape;225;p28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27" name="Google Shape;227;p28"/>
          <p:cNvGrpSpPr/>
          <p:nvPr/>
        </p:nvGrpSpPr>
        <p:grpSpPr>
          <a:xfrm>
            <a:off x="1754075" y="2840750"/>
            <a:ext cx="1673700" cy="1129200"/>
            <a:chOff x="897425" y="1479525"/>
            <a:chExt cx="1673700" cy="1129200"/>
          </a:xfrm>
        </p:grpSpPr>
        <p:sp>
          <p:nvSpPr>
            <p:cNvPr id="228" name="Google Shape;228;p28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rgbClr val="F3F3F3"/>
                  </a:solidFill>
                </a:rPr>
                <a:t>Store S0007</a:t>
              </a:r>
              <a:endParaRPr dirty="0">
                <a:solidFill>
                  <a:srgbClr val="F3F3F3"/>
                </a:solidFill>
              </a:endParaRPr>
            </a:p>
          </p:txBody>
        </p:sp>
      </p:grpSp>
      <p:grpSp>
        <p:nvGrpSpPr>
          <p:cNvPr id="230" name="Google Shape;230;p28"/>
          <p:cNvGrpSpPr/>
          <p:nvPr/>
        </p:nvGrpSpPr>
        <p:grpSpPr>
          <a:xfrm>
            <a:off x="833975" y="3878650"/>
            <a:ext cx="1673700" cy="1129200"/>
            <a:chOff x="897425" y="1479525"/>
            <a:chExt cx="1673700" cy="1129200"/>
          </a:xfrm>
        </p:grpSpPr>
        <p:sp>
          <p:nvSpPr>
            <p:cNvPr id="231" name="Google Shape;231;p28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33" name="Google Shape;233;p28"/>
          <p:cNvGrpSpPr/>
          <p:nvPr/>
        </p:nvGrpSpPr>
        <p:grpSpPr>
          <a:xfrm>
            <a:off x="0" y="2401150"/>
            <a:ext cx="1673700" cy="1129200"/>
            <a:chOff x="897425" y="1479525"/>
            <a:chExt cx="1673700" cy="1129200"/>
          </a:xfrm>
        </p:grpSpPr>
        <p:sp>
          <p:nvSpPr>
            <p:cNvPr id="234" name="Google Shape;234;p28"/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236" name="Google Shape;236;p28"/>
          <p:cNvSpPr/>
          <p:nvPr/>
        </p:nvSpPr>
        <p:spPr>
          <a:xfrm>
            <a:off x="2285825" y="3101450"/>
            <a:ext cx="610200" cy="607800"/>
          </a:xfrm>
          <a:prstGeom prst="smileyFace">
            <a:avLst>
              <a:gd name="adj" fmla="val 4653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7979066" y="4400050"/>
            <a:ext cx="610200" cy="607800"/>
          </a:xfrm>
          <a:prstGeom prst="smileyFace">
            <a:avLst>
              <a:gd name="adj" fmla="val 4653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24;p28">
            <a:extLst>
              <a:ext uri="{FF2B5EF4-FFF2-40B4-BE49-F238E27FC236}">
                <a16:creationId xmlns:a16="http://schemas.microsoft.com/office/drawing/2014/main" id="{05294A23-7C30-D04E-9AFF-58CF6127D76C}"/>
              </a:ext>
            </a:extLst>
          </p:cNvPr>
          <p:cNvGrpSpPr/>
          <p:nvPr/>
        </p:nvGrpSpPr>
        <p:grpSpPr>
          <a:xfrm>
            <a:off x="3430707" y="3709250"/>
            <a:ext cx="1673700" cy="1129200"/>
            <a:chOff x="897425" y="1479525"/>
            <a:chExt cx="1673700" cy="1129200"/>
          </a:xfrm>
        </p:grpSpPr>
        <p:sp>
          <p:nvSpPr>
            <p:cNvPr id="27" name="Google Shape;225;p28">
              <a:extLst>
                <a:ext uri="{FF2B5EF4-FFF2-40B4-BE49-F238E27FC236}">
                  <a16:creationId xmlns:a16="http://schemas.microsoft.com/office/drawing/2014/main" id="{FDA5D5C5-92CB-E141-9F8D-23110BFBC818}"/>
                </a:ext>
              </a:extLst>
            </p:cNvPr>
            <p:cNvSpPr/>
            <p:nvPr/>
          </p:nvSpPr>
          <p:spPr>
            <a:xfrm>
              <a:off x="897425" y="1479525"/>
              <a:ext cx="1673700" cy="52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6;p28">
              <a:extLst>
                <a:ext uri="{FF2B5EF4-FFF2-40B4-BE49-F238E27FC236}">
                  <a16:creationId xmlns:a16="http://schemas.microsoft.com/office/drawing/2014/main" id="{0F60D062-1E67-FD46-805C-5B34CED8DBE8}"/>
                </a:ext>
              </a:extLst>
            </p:cNvPr>
            <p:cNvSpPr/>
            <p:nvPr/>
          </p:nvSpPr>
          <p:spPr>
            <a:xfrm>
              <a:off x="1200675" y="2000925"/>
              <a:ext cx="1067200" cy="607800"/>
            </a:xfrm>
            <a:prstGeom prst="flowChartProcess">
              <a:avLst/>
            </a:prstGeom>
            <a:solidFill>
              <a:schemeClr val="dk1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3F3F3"/>
                  </a:solidFill>
                </a:rPr>
                <a:t>store</a:t>
              </a:r>
              <a:endParaRPr>
                <a:solidFill>
                  <a:srgbClr val="F3F3F3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/>
          <p:nvPr/>
        </p:nvSpPr>
        <p:spPr>
          <a:xfrm>
            <a:off x="2099751" y="374892"/>
            <a:ext cx="5387727" cy="458357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2505895" y="496460"/>
            <a:ext cx="3266387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Virtual Assistant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2242711" y="1197039"/>
            <a:ext cx="2807400" cy="300000"/>
          </a:xfrm>
          <a:prstGeom prst="wedgeRectCallout">
            <a:avLst>
              <a:gd name="adj1" fmla="val -36641"/>
              <a:gd name="adj2" fmla="val 10001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would you like to know? </a:t>
            </a:r>
            <a:endParaRPr dirty="0"/>
          </a:p>
        </p:txBody>
      </p:sp>
      <p:sp>
        <p:nvSpPr>
          <p:cNvPr id="245" name="Google Shape;245;p29"/>
          <p:cNvSpPr/>
          <p:nvPr/>
        </p:nvSpPr>
        <p:spPr>
          <a:xfrm>
            <a:off x="2739750" y="4588647"/>
            <a:ext cx="3390270" cy="225072"/>
          </a:xfrm>
          <a:prstGeom prst="flowChartTerminator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6412281" y="4579740"/>
            <a:ext cx="792936" cy="225072"/>
          </a:xfrm>
          <a:prstGeom prst="flowChartTerminator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send</a:t>
            </a:r>
            <a:endParaRPr dirty="0"/>
          </a:p>
        </p:txBody>
      </p:sp>
      <p:sp>
        <p:nvSpPr>
          <p:cNvPr id="247" name="Google Shape;247;p29"/>
          <p:cNvSpPr/>
          <p:nvPr/>
        </p:nvSpPr>
        <p:spPr>
          <a:xfrm>
            <a:off x="4572000" y="1621060"/>
            <a:ext cx="2807400" cy="420300"/>
          </a:xfrm>
          <a:prstGeom prst="wedgeRectCallout">
            <a:avLst>
              <a:gd name="adj1" fmla="val 33911"/>
              <a:gd name="adj2" fmla="val 87862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me the sales of S0007</a:t>
            </a:r>
            <a:endParaRPr dirty="0"/>
          </a:p>
        </p:txBody>
      </p:sp>
      <p:sp>
        <p:nvSpPr>
          <p:cNvPr id="9" name="Google Shape;244;p29">
            <a:extLst>
              <a:ext uri="{FF2B5EF4-FFF2-40B4-BE49-F238E27FC236}">
                <a16:creationId xmlns:a16="http://schemas.microsoft.com/office/drawing/2014/main" id="{7BAEE1F9-CF86-BC4A-971E-9480CA5E2352}"/>
              </a:ext>
            </a:extLst>
          </p:cNvPr>
          <p:cNvSpPr/>
          <p:nvPr/>
        </p:nvSpPr>
        <p:spPr>
          <a:xfrm>
            <a:off x="2242711" y="3913801"/>
            <a:ext cx="4118355" cy="544321"/>
          </a:xfrm>
          <a:prstGeom prst="wedgeRectCallout">
            <a:avLst>
              <a:gd name="adj1" fmla="val -41468"/>
              <a:gd name="adj2" fmla="val 683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Congratulations! The new store S0007 opened in March 2019, has a steady growth in sales.</a:t>
            </a:r>
            <a:endParaRPr dirty="0"/>
          </a:p>
        </p:txBody>
      </p:sp>
      <p:pic>
        <p:nvPicPr>
          <p:cNvPr id="3" name="Screen Recording 2021-11-21 at 11.32.24" descr="Screen Recording 2021-11-21 at 11.32.24">
            <a:hlinkClick r:id="" action="ppaction://media"/>
            <a:extLst>
              <a:ext uri="{FF2B5EF4-FFF2-40B4-BE49-F238E27FC236}">
                <a16:creationId xmlns:a16="http://schemas.microsoft.com/office/drawing/2014/main" id="{D8457394-8B9F-824A-8759-2372D8D61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5098" y="2132129"/>
            <a:ext cx="2807399" cy="1644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Turkish Retail Data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/>
          <p:nvPr/>
        </p:nvSpPr>
        <p:spPr>
          <a:xfrm>
            <a:off x="144575" y="1285875"/>
            <a:ext cx="3237600" cy="315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Detailed charts/hierarchy of products &amp; stores</a:t>
            </a:r>
            <a:endParaRPr dirty="0"/>
          </a:p>
        </p:txBody>
      </p:sp>
      <p:sp>
        <p:nvSpPr>
          <p:cNvPr id="254" name="Google Shape;254;p30"/>
          <p:cNvSpPr/>
          <p:nvPr/>
        </p:nvSpPr>
        <p:spPr>
          <a:xfrm>
            <a:off x="155975" y="1285875"/>
            <a:ext cx="1092900" cy="315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338150" y="1521625"/>
            <a:ext cx="760800" cy="450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30"/>
          <p:cNvCxnSpPr>
            <a:stCxn id="255" idx="1"/>
          </p:cNvCxnSpPr>
          <p:nvPr/>
        </p:nvCxnSpPr>
        <p:spPr>
          <a:xfrm>
            <a:off x="338150" y="1746625"/>
            <a:ext cx="7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0"/>
          <p:cNvCxnSpPr/>
          <p:nvPr/>
        </p:nvCxnSpPr>
        <p:spPr>
          <a:xfrm>
            <a:off x="322025" y="1845450"/>
            <a:ext cx="7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0"/>
          <p:cNvCxnSpPr/>
          <p:nvPr/>
        </p:nvCxnSpPr>
        <p:spPr>
          <a:xfrm>
            <a:off x="338150" y="1647800"/>
            <a:ext cx="7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roducts" descr="products">
            <a:hlinkClick r:id="" action="ppaction://media"/>
            <a:extLst>
              <a:ext uri="{FF2B5EF4-FFF2-40B4-BE49-F238E27FC236}">
                <a16:creationId xmlns:a16="http://schemas.microsoft.com/office/drawing/2014/main" id="{1A99E69B-9539-DF40-9D86-F7B3140AD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1653" y="1107164"/>
            <a:ext cx="6045609" cy="3507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72BA-9589-944E-A1B1-7F06520A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!Our website!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0E7F-E5EC-AD4D-BCAD-3236D10D3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big headline on the main website to immediately catch the attention of the important findings</a:t>
            </a:r>
          </a:p>
          <a:p>
            <a:r>
              <a:rPr lang="en-GB" dirty="0"/>
              <a:t>animated chart to view the trends and other related parameters</a:t>
            </a:r>
          </a:p>
          <a:p>
            <a:r>
              <a:rPr lang="en-GB" dirty="0"/>
              <a:t>other features such as viewing the hierarchy of the products and stores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5413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22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used in analysis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386775" y="1060850"/>
            <a:ext cx="4103100" cy="3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GB" dirty="0"/>
              <a:t>R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GB" dirty="0"/>
              <a:t>Packages:</a:t>
            </a:r>
          </a:p>
          <a:p>
            <a:pPr lvl="0" indent="-343266">
              <a:spcBef>
                <a:spcPts val="1200"/>
              </a:spcBef>
              <a:buSzPct val="100000"/>
            </a:pPr>
            <a:r>
              <a:rPr lang="en-GB" dirty="0"/>
              <a:t>ggplot2</a:t>
            </a:r>
          </a:p>
          <a:p>
            <a:pPr lvl="0" indent="-343266">
              <a:buSzPct val="100000"/>
            </a:pPr>
            <a:r>
              <a:rPr lang="en-GB" dirty="0" err="1"/>
              <a:t>dplyr</a:t>
            </a:r>
            <a:endParaRPr lang="en-GB" dirty="0"/>
          </a:p>
          <a:p>
            <a:pPr lvl="0" indent="-343266">
              <a:buSzPct val="100000"/>
            </a:pPr>
            <a:r>
              <a:rPr lang="en-GB" dirty="0" err="1"/>
              <a:t>tidyr</a:t>
            </a:r>
            <a:endParaRPr lang="en-GB" dirty="0"/>
          </a:p>
          <a:p>
            <a:pPr lvl="0" indent="-343266">
              <a:buSzPct val="100000"/>
            </a:pPr>
            <a:r>
              <a:rPr lang="en-GB" dirty="0" err="1"/>
              <a:t>tsibble</a:t>
            </a:r>
            <a:endParaRPr lang="en-GB" dirty="0"/>
          </a:p>
          <a:p>
            <a:pPr lvl="0" indent="-343266">
              <a:buSzPct val="100000"/>
            </a:pPr>
            <a:r>
              <a:rPr lang="en-GB" dirty="0" err="1"/>
              <a:t>lubridate</a:t>
            </a:r>
            <a:endParaRPr lang="en-GB" dirty="0"/>
          </a:p>
          <a:p>
            <a:pPr lvl="0" indent="-343266">
              <a:buSzPct val="100000"/>
            </a:pPr>
            <a:r>
              <a:rPr lang="en-GB" dirty="0"/>
              <a:t>fpp2</a:t>
            </a:r>
          </a:p>
          <a:p>
            <a:pPr lvl="0" indent="-343266">
              <a:buSzPct val="100000"/>
            </a:pPr>
            <a:r>
              <a:rPr lang="en-GB" dirty="0"/>
              <a:t>fpp3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03" name="Google Shape;103;p17"/>
          <p:cNvSpPr txBox="1"/>
          <p:nvPr/>
        </p:nvSpPr>
        <p:spPr>
          <a:xfrm>
            <a:off x="4489875" y="1060850"/>
            <a:ext cx="3654000" cy="39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Packages:</a:t>
            </a:r>
            <a:endParaRPr lang="en-GB" sz="1800" dirty="0">
              <a:solidFill>
                <a:srgbClr val="434343"/>
              </a:solidFill>
              <a:latin typeface="Roboto"/>
              <a:ea typeface="Roboto"/>
              <a:sym typeface="Roboto"/>
            </a:endParaRPr>
          </a:p>
          <a:p>
            <a:pPr marL="457200" lvl="0" indent="-343266">
              <a:lnSpc>
                <a:spcPct val="115000"/>
              </a:lnSpc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n-GB" sz="1800" dirty="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Pandas</a:t>
            </a:r>
          </a:p>
          <a:p>
            <a:pPr marL="457200" lvl="0" indent="-343266">
              <a:lnSpc>
                <a:spcPct val="115000"/>
              </a:lnSpc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n-GB" sz="1800" dirty="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NumPy</a:t>
            </a:r>
          </a:p>
          <a:p>
            <a:pPr marL="457200" lvl="0" indent="-343266">
              <a:lnSpc>
                <a:spcPct val="115000"/>
              </a:lnSpc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n-GB" sz="1800" dirty="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SciPy</a:t>
            </a:r>
          </a:p>
          <a:p>
            <a:pPr marL="457200" lvl="0" indent="-343266">
              <a:lnSpc>
                <a:spcPct val="115000"/>
              </a:lnSpc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n-GB" sz="1800" dirty="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Matplotlib</a:t>
            </a:r>
          </a:p>
          <a:p>
            <a:pPr marL="457200" lvl="0" indent="-343266">
              <a:lnSpc>
                <a:spcPct val="115000"/>
              </a:lnSpc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n-GB" sz="1800" dirty="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Seaborn</a:t>
            </a:r>
          </a:p>
          <a:p>
            <a:pPr marL="457200" lvl="0" indent="-343266">
              <a:lnSpc>
                <a:spcPct val="115000"/>
              </a:lnSpc>
              <a:buClr>
                <a:srgbClr val="434343"/>
              </a:buClr>
              <a:buSzPct val="100000"/>
              <a:buFont typeface="Roboto"/>
              <a:buChar char="●"/>
            </a:pPr>
            <a:endParaRPr lang="en-GB" sz="1800" dirty="0">
              <a:solidFill>
                <a:srgbClr val="434343"/>
              </a:solidFill>
              <a:latin typeface="Roboto"/>
              <a:ea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Processing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Tidy up data and remove unusable entries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Aggregate daily data into monthly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Group and summarize data base on products types, stores locations and size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Forecasting based on  collected time series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Visualizations for exploration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Trends- Overall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140250" y="1243000"/>
            <a:ext cx="30852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Rising revenue over the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past 3 years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Increasing growth rate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075" y="494550"/>
            <a:ext cx="5114925" cy="315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4029075" y="171275"/>
            <a:ext cx="50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Monthly Aggregated Revenue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0" y="2571750"/>
            <a:ext cx="416718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Outlier 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236700" y="1358500"/>
            <a:ext cx="2592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Revenue doubled that of average in August 2019</a:t>
            </a:r>
            <a:endParaRPr dirty="0"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2969425" y="689600"/>
            <a:ext cx="6099574" cy="3764300"/>
            <a:chOff x="2980125" y="1229875"/>
            <a:chExt cx="6099574" cy="3764300"/>
          </a:xfrm>
        </p:grpSpPr>
        <p:pic>
          <p:nvPicPr>
            <p:cNvPr id="126" name="Google Shape;12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0125" y="1229875"/>
              <a:ext cx="6099574" cy="376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0"/>
            <p:cNvSpPr/>
            <p:nvPr/>
          </p:nvSpPr>
          <p:spPr>
            <a:xfrm>
              <a:off x="8210625" y="1425175"/>
              <a:ext cx="514500" cy="514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Sales Forecast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75950" y="1017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H0-H3 type products are expected to see an increase in sales while H3 products will suffer from a drop</a:t>
            </a:r>
            <a:endParaRPr dirty="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500" y="1994583"/>
            <a:ext cx="4625826" cy="285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0" y="2155312"/>
            <a:ext cx="4260076" cy="26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99300" y="321775"/>
            <a:ext cx="8945400" cy="9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GB" dirty="0"/>
              <a:t>Percentage of Sales and Revenue </a:t>
            </a:r>
            <a:br>
              <a:rPr lang="en-GB" dirty="0"/>
            </a:br>
            <a:r>
              <a:rPr lang="en-GB" dirty="0"/>
              <a:t>for Different Product Types</a:t>
            </a:r>
            <a:endParaRPr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497591" y="4176725"/>
            <a:ext cx="7941668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Although type 0 product has the highest sales volume and revenue, type 1 product seems to be more important in revenue relative to its sales </a:t>
            </a:r>
            <a:endParaRPr dirty="0"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00" y="1359229"/>
            <a:ext cx="4369125" cy="269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575" y="1008857"/>
            <a:ext cx="4369125" cy="269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Store Performance against Size</a:t>
            </a:r>
            <a:endParaRPr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5347200" y="2129975"/>
            <a:ext cx="3485100" cy="11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Stores with size between 32 to 50 sqm outperform other stores </a:t>
            </a:r>
            <a:endParaRPr dirty="0"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0" y="1457050"/>
            <a:ext cx="5042299" cy="311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359</Words>
  <Application>Microsoft Macintosh PowerPoint</Application>
  <PresentationFormat>On-screen Show (16:9)</PresentationFormat>
  <Paragraphs>102</Paragraphs>
  <Slides>22</Slides>
  <Notes>17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Roboto</vt:lpstr>
      <vt:lpstr>Arial</vt:lpstr>
      <vt:lpstr>Geometric</vt:lpstr>
      <vt:lpstr>SAP Challenge 21.11.2021</vt:lpstr>
      <vt:lpstr>Data Analysis -  Turkish Retail Data</vt:lpstr>
      <vt:lpstr>Tools used in analysis</vt:lpstr>
      <vt:lpstr>Data Processing</vt:lpstr>
      <vt:lpstr>Trends- Overall</vt:lpstr>
      <vt:lpstr>Outlier </vt:lpstr>
      <vt:lpstr>Sales Forecast</vt:lpstr>
      <vt:lpstr>Percentage of Sales and Revenue  for Different Product Types</vt:lpstr>
      <vt:lpstr>Store Performance against Size</vt:lpstr>
      <vt:lpstr>Our idea &amp; demonstration -  A website for sales report</vt:lpstr>
      <vt:lpstr>Latest news</vt:lpstr>
      <vt:lpstr>Let’s view the monthly revenue and sales trend</vt:lpstr>
      <vt:lpstr>Is it an error  ? </vt:lpstr>
      <vt:lpstr>Top 5 stores in City 14 have the peak </vt:lpstr>
      <vt:lpstr>No special promotion change </vt:lpstr>
      <vt:lpstr>Map -&gt; Cities</vt:lpstr>
      <vt:lpstr>City -&gt; Stores</vt:lpstr>
      <vt:lpstr>Drag the smiley face -&gt; Visit the store </vt:lpstr>
      <vt:lpstr>Virtual Assistant</vt:lpstr>
      <vt:lpstr>Detailed charts/hierarchy of products &amp; stores</vt:lpstr>
      <vt:lpstr>!Our website!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Challenge</dc:title>
  <cp:lastModifiedBy>ge38xay</cp:lastModifiedBy>
  <cp:revision>2</cp:revision>
  <dcterms:modified xsi:type="dcterms:W3CDTF">2021-11-21T10:43:20Z</dcterms:modified>
</cp:coreProperties>
</file>